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27" y="-70764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16" name="19 CuadroTexto">
            <a:extLst>
              <a:ext uri="{FF2B5EF4-FFF2-40B4-BE49-F238E27FC236}">
                <a16:creationId xmlns:a16="http://schemas.microsoft.com/office/drawing/2014/main" id="{44FA9F00-30DE-402D-AADB-966EE03107E4}"/>
              </a:ext>
            </a:extLst>
          </p:cNvPr>
          <p:cNvSpPr txBox="1"/>
          <p:nvPr/>
        </p:nvSpPr>
        <p:spPr>
          <a:xfrm>
            <a:off x="111566" y="258234"/>
            <a:ext cx="80910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T-762 DE 2015</a:t>
            </a:r>
            <a:endParaRPr lang="es-CO" sz="1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6 Rectángulo">
            <a:extLst>
              <a:ext uri="{FF2B5EF4-FFF2-40B4-BE49-F238E27FC236}">
                <a16:creationId xmlns:a16="http://schemas.microsoft.com/office/drawing/2014/main" id="{03937DAB-3B6D-4981-BB37-4380C5A5B612}"/>
              </a:ext>
            </a:extLst>
          </p:cNvPr>
          <p:cNvSpPr/>
          <p:nvPr/>
        </p:nvSpPr>
        <p:spPr>
          <a:xfrm>
            <a:off x="120651" y="53231"/>
            <a:ext cx="6658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</a:t>
            </a:r>
            <a:r>
              <a:rPr lang="es-ES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EPMSC Sincelejo</a:t>
            </a:r>
            <a:endParaRPr lang="es-CO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28 CuadroTexto">
            <a:extLst>
              <a:ext uri="{FF2B5EF4-FFF2-40B4-BE49-F238E27FC236}">
                <a16:creationId xmlns:a16="http://schemas.microsoft.com/office/drawing/2014/main" id="{46EF8D03-7E7C-461F-90D0-7CA4CFF3FCFF}"/>
              </a:ext>
            </a:extLst>
          </p:cNvPr>
          <p:cNvSpPr txBox="1"/>
          <p:nvPr/>
        </p:nvSpPr>
        <p:spPr>
          <a:xfrm>
            <a:off x="5740452" y="734882"/>
            <a:ext cx="5194289" cy="189282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le objeto del contrato 2172010 frente SINCELEJO se intervinieron y finalizaron los siguientes alcances:</a:t>
            </a:r>
          </a:p>
          <a:p>
            <a:pPr lvl="0"/>
            <a:endParaRPr lang="es-ES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Garitas.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Exterior.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Box </a:t>
            </a:r>
            <a:r>
              <a:rPr lang="es-ES" sz="9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coulvert</a:t>
            </a: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canalización.  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Subestación.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Alojamiento de guardia de Segunda Compañía.  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Alojamiento de auxiliares, Guardia y Dirección.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Visita Conyugal. 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tratamiento especial, Celda N 1 y 2.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Reclusión de Mujeres, se realizaron las siguientes actividades. 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s-ES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Pabellón A: Reclusión Hombres Patio 1,2 y 3. </a:t>
            </a:r>
            <a:endParaRPr lang="es-CO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CuadroTexto 42">
            <a:extLst>
              <a:ext uri="{FF2B5EF4-FFF2-40B4-BE49-F238E27FC236}">
                <a16:creationId xmlns:a16="http://schemas.microsoft.com/office/drawing/2014/main" id="{B20937F8-439E-42F9-A35A-8B4CDBBA9017}"/>
              </a:ext>
            </a:extLst>
          </p:cNvPr>
          <p:cNvSpPr txBox="1"/>
          <p:nvPr/>
        </p:nvSpPr>
        <p:spPr>
          <a:xfrm>
            <a:off x="22144" y="802622"/>
            <a:ext cx="3878735" cy="2308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finalizado y entregado a la USPEC e INPEC.</a:t>
            </a:r>
          </a:p>
        </p:txBody>
      </p:sp>
      <p:sp>
        <p:nvSpPr>
          <p:cNvPr id="20" name="Rectangle 181">
            <a:extLst>
              <a:ext uri="{FF2B5EF4-FFF2-40B4-BE49-F238E27FC236}">
                <a16:creationId xmlns:a16="http://schemas.microsoft.com/office/drawing/2014/main" id="{42E6E1F7-D8E2-4083-8028-73DC4A5C789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72965" y="515451"/>
            <a:ext cx="5194290" cy="223738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05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7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181">
            <a:extLst>
              <a:ext uri="{FF2B5EF4-FFF2-40B4-BE49-F238E27FC236}">
                <a16:creationId xmlns:a16="http://schemas.microsoft.com/office/drawing/2014/main" id="{02965323-58AD-47BD-9288-1F32D76EB8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499" y="615725"/>
            <a:ext cx="3804381" cy="15057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181">
            <a:extLst>
              <a:ext uri="{FF2B5EF4-FFF2-40B4-BE49-F238E27FC236}">
                <a16:creationId xmlns:a16="http://schemas.microsoft.com/office/drawing/2014/main" id="{B6563645-B803-4C8F-8AC0-2968474E1E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" y="1633897"/>
            <a:ext cx="3900878" cy="281667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44568ADF-6690-4CE2-8747-911922C5B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6606"/>
              </p:ext>
            </p:extLst>
          </p:nvPr>
        </p:nvGraphicFramePr>
        <p:xfrm>
          <a:off x="4381822" y="2638051"/>
          <a:ext cx="6971978" cy="42228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4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530">
                <a:tc>
                  <a:txBody>
                    <a:bodyPr/>
                    <a:lstStyle/>
                    <a:p>
                      <a:pPr algn="l"/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8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pPr algn="l"/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Inicio</a:t>
                      </a:r>
                      <a:endParaRPr lang="es-CO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DE MARZO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Terminación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 DE SEPTIEMBRE DE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187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MANTENIMIIENTO Y MEJORAMIENTO DE LA  NFRAESTRUCTURA FÍSICA GENERAL DE LOS ESTABLECIMIENTOS PENITENCIARIOS Y CARCELARIOS EPMSC SINCELEJO A CARGO DEL INSTITUTO NACIONAL PENITENCIARIO Y CARCELARIO – INPEC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179284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Contratista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MIROAL INGENIERIA SAS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2172010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3328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$ 3.328.052.224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4129990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 MESES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751700"/>
                  </a:ext>
                </a:extLst>
              </a:tr>
              <a:tr h="238675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Interventoría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CONSORCIO INTERVENTORES FONADE 2017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772057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Interventoría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2180729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1553"/>
                  </a:ext>
                </a:extLst>
              </a:tr>
              <a:tr h="3182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8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Interventoría – Grupo 8 (7 frentes)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8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$ 1.158.774.400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30">
                <a:tc>
                  <a:txBody>
                    <a:bodyPr/>
                    <a:lstStyle/>
                    <a:p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$ 2.966.218.400,00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6274642"/>
                  </a:ext>
                </a:extLst>
              </a:tr>
              <a:tr h="73412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8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realizó visita de entrega del frente el 9 y 11 de octubre de 2019. En esta visita se realizó la entrega a la USPEC y al establecimiento de los objetos que fueron objeto del contrato 2172010 frente SINCELEJO.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4" name="Imagen 23" descr="Imagen que contiene exterior, pasto, edificio, banqueta&#10;&#10;Descripción generada automáticamente">
            <a:extLst>
              <a:ext uri="{FF2B5EF4-FFF2-40B4-BE49-F238E27FC236}">
                <a16:creationId xmlns:a16="http://schemas.microsoft.com/office/drawing/2014/main" id="{6B82E55E-12C8-4A06-B8B9-D277F64AE9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82" y="2065669"/>
            <a:ext cx="3251115" cy="243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195" y="-141528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348" name="Rectangle 6">
            <a:extLst>
              <a:ext uri="{FF2B5EF4-FFF2-40B4-BE49-F238E27FC236}">
                <a16:creationId xmlns:a16="http://schemas.microsoft.com/office/drawing/2014/main" id="{8F296F3A-6D27-4E00-9DBD-184BA1FE5D8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349" name="Rectangle 6">
            <a:extLst>
              <a:ext uri="{FF2B5EF4-FFF2-40B4-BE49-F238E27FC236}">
                <a16:creationId xmlns:a16="http://schemas.microsoft.com/office/drawing/2014/main" id="{CA6A3E78-1385-4C96-B173-D0DE34B81D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grpSp>
        <p:nvGrpSpPr>
          <p:cNvPr id="351" name="2 Grupo">
            <a:extLst>
              <a:ext uri="{FF2B5EF4-FFF2-40B4-BE49-F238E27FC236}">
                <a16:creationId xmlns:a16="http://schemas.microsoft.com/office/drawing/2014/main" id="{B4D10B55-A424-4620-9F4D-88A915374D7A}"/>
              </a:ext>
            </a:extLst>
          </p:cNvPr>
          <p:cNvGrpSpPr/>
          <p:nvPr/>
        </p:nvGrpSpPr>
        <p:grpSpPr>
          <a:xfrm>
            <a:off x="7456611" y="6199194"/>
            <a:ext cx="1700032" cy="384758"/>
            <a:chOff x="7164287" y="6381328"/>
            <a:chExt cx="1404770" cy="360040"/>
          </a:xfrm>
        </p:grpSpPr>
        <p:sp>
          <p:nvSpPr>
            <p:cNvPr id="352" name="Rectángulo redondeado 31">
              <a:extLst>
                <a:ext uri="{FF2B5EF4-FFF2-40B4-BE49-F238E27FC236}">
                  <a16:creationId xmlns:a16="http://schemas.microsoft.com/office/drawing/2014/main" id="{47C11B3D-85BA-474D-A2F5-069FC6C750DF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53" name="26 Elipse">
              <a:extLst>
                <a:ext uri="{FF2B5EF4-FFF2-40B4-BE49-F238E27FC236}">
                  <a16:creationId xmlns:a16="http://schemas.microsoft.com/office/drawing/2014/main" id="{AB978B9D-9111-4837-98C9-A46CE958ECE0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54" name="32 Elipse">
              <a:extLst>
                <a:ext uri="{FF2B5EF4-FFF2-40B4-BE49-F238E27FC236}">
                  <a16:creationId xmlns:a16="http://schemas.microsoft.com/office/drawing/2014/main" id="{BFE3354C-5DAA-4985-980E-F64EEA5D2D49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55" name="1 Rectángulo">
              <a:extLst>
                <a:ext uri="{FF2B5EF4-FFF2-40B4-BE49-F238E27FC236}">
                  <a16:creationId xmlns:a16="http://schemas.microsoft.com/office/drawing/2014/main" id="{CFD0EFE2-E96A-482A-98EE-8E70816C6058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356" name="34 Rectángulo">
              <a:extLst>
                <a:ext uri="{FF2B5EF4-FFF2-40B4-BE49-F238E27FC236}">
                  <a16:creationId xmlns:a16="http://schemas.microsoft.com/office/drawing/2014/main" id="{926AC5A9-41D6-4E45-8EC7-1600FDF09DF5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357" name="149 Extracto">
            <a:extLst>
              <a:ext uri="{FF2B5EF4-FFF2-40B4-BE49-F238E27FC236}">
                <a16:creationId xmlns:a16="http://schemas.microsoft.com/office/drawing/2014/main" id="{972B8DD6-2C71-428A-8350-0937C969FC1B}"/>
              </a:ext>
            </a:extLst>
          </p:cNvPr>
          <p:cNvSpPr/>
          <p:nvPr/>
        </p:nvSpPr>
        <p:spPr>
          <a:xfrm>
            <a:off x="7666296" y="637024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58" name="150 Proceso">
            <a:extLst>
              <a:ext uri="{FF2B5EF4-FFF2-40B4-BE49-F238E27FC236}">
                <a16:creationId xmlns:a16="http://schemas.microsoft.com/office/drawing/2014/main" id="{7BEFB7DF-AE5A-4D74-992D-415FF368F16E}"/>
              </a:ext>
            </a:extLst>
          </p:cNvPr>
          <p:cNvSpPr/>
          <p:nvPr/>
        </p:nvSpPr>
        <p:spPr>
          <a:xfrm>
            <a:off x="8011583" y="6376833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59" name="Rectangle 178">
            <a:extLst>
              <a:ext uri="{FF2B5EF4-FFF2-40B4-BE49-F238E27FC236}">
                <a16:creationId xmlns:a16="http://schemas.microsoft.com/office/drawing/2014/main" id="{30498CDC-A04E-4B8E-994D-FD60ED8832E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214671"/>
            <a:ext cx="2783274" cy="49193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>
                <a:solidFill>
                  <a:prstClr val="black"/>
                </a:solidFill>
              </a:rPr>
              <a:t>ARQ. JUAN CAMILO MURILLO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>
                <a:solidFill>
                  <a:prstClr val="black"/>
                </a:solidFill>
              </a:rPr>
              <a:t>SUPERVISOR ENTERRITORIO</a:t>
            </a:r>
            <a:endParaRPr lang="es-CO" sz="800" dirty="0">
              <a:solidFill>
                <a:prstClr val="black"/>
              </a:solidFill>
            </a:endParaRPr>
          </a:p>
        </p:txBody>
      </p:sp>
      <p:pic>
        <p:nvPicPr>
          <p:cNvPr id="416" name="Picture 121" descr="j0432549">
            <a:extLst>
              <a:ext uri="{FF2B5EF4-FFF2-40B4-BE49-F238E27FC236}">
                <a16:creationId xmlns:a16="http://schemas.microsoft.com/office/drawing/2014/main" id="{CCB11DAE-9ACC-43DA-872F-7369C4B2B1CF}"/>
              </a:ext>
            </a:extLst>
          </p:cNvPr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302" y="53126"/>
            <a:ext cx="771723" cy="112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" name="Elipse 419">
            <a:extLst>
              <a:ext uri="{FF2B5EF4-FFF2-40B4-BE49-F238E27FC236}">
                <a16:creationId xmlns:a16="http://schemas.microsoft.com/office/drawing/2014/main" id="{71CF09E7-37BB-44EC-8986-C0C339E80196}"/>
              </a:ext>
            </a:extLst>
          </p:cNvPr>
          <p:cNvSpPr/>
          <p:nvPr/>
        </p:nvSpPr>
        <p:spPr>
          <a:xfrm>
            <a:off x="10706025" y="535773"/>
            <a:ext cx="158276" cy="2388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421" name="Elipse 420">
            <a:extLst>
              <a:ext uri="{FF2B5EF4-FFF2-40B4-BE49-F238E27FC236}">
                <a16:creationId xmlns:a16="http://schemas.microsoft.com/office/drawing/2014/main" id="{2A53B6EF-0311-414E-BF97-A73DF124424E}"/>
              </a:ext>
            </a:extLst>
          </p:cNvPr>
          <p:cNvSpPr/>
          <p:nvPr/>
        </p:nvSpPr>
        <p:spPr>
          <a:xfrm>
            <a:off x="10706025" y="209955"/>
            <a:ext cx="158276" cy="23888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38" name="Rectangle 181">
            <a:extLst>
              <a:ext uri="{FF2B5EF4-FFF2-40B4-BE49-F238E27FC236}">
                <a16:creationId xmlns:a16="http://schemas.microsoft.com/office/drawing/2014/main" id="{346ADCAE-62DA-4603-A905-FEA10D2DD8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5910" y="1003107"/>
            <a:ext cx="4297680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39" name="Rectangle 183">
            <a:extLst>
              <a:ext uri="{FF2B5EF4-FFF2-40B4-BE49-F238E27FC236}">
                <a16:creationId xmlns:a16="http://schemas.microsoft.com/office/drawing/2014/main" id="{36B5A26A-182B-47D8-A0F3-CBAE276BAA12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842402" y="986407"/>
            <a:ext cx="498009" cy="24552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40" name="Rectangle 181">
            <a:extLst>
              <a:ext uri="{FF2B5EF4-FFF2-40B4-BE49-F238E27FC236}">
                <a16:creationId xmlns:a16="http://schemas.microsoft.com/office/drawing/2014/main" id="{6A8A2B1A-24B6-47C7-A855-5F6DAC1A70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49500" y="986407"/>
            <a:ext cx="2502611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41" name="Rectangle 184">
            <a:extLst>
              <a:ext uri="{FF2B5EF4-FFF2-40B4-BE49-F238E27FC236}">
                <a16:creationId xmlns:a16="http://schemas.microsoft.com/office/drawing/2014/main" id="{31BC5752-AD7C-4748-9118-3D17208079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38682" y="1208548"/>
            <a:ext cx="2502611" cy="2414154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defTabSz="457200" fontAlgn="ctr"/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Liquidación del proyecto.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ectangle 186">
            <a:extLst>
              <a:ext uri="{FF2B5EF4-FFF2-40B4-BE49-F238E27FC236}">
                <a16:creationId xmlns:a16="http://schemas.microsoft.com/office/drawing/2014/main" id="{B1A7BA40-E87C-4E18-8C31-CD8C33A119C0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842398" y="1270152"/>
            <a:ext cx="493896" cy="2329543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Rectangle 181">
            <a:extLst>
              <a:ext uri="{FF2B5EF4-FFF2-40B4-BE49-F238E27FC236}">
                <a16:creationId xmlns:a16="http://schemas.microsoft.com/office/drawing/2014/main" id="{B849BE18-75E6-43D9-BE9E-057F9D9AD7B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6321" y="3995449"/>
            <a:ext cx="2783277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sp>
        <p:nvSpPr>
          <p:cNvPr id="44" name="Rectangle 181">
            <a:extLst>
              <a:ext uri="{FF2B5EF4-FFF2-40B4-BE49-F238E27FC236}">
                <a16:creationId xmlns:a16="http://schemas.microsoft.com/office/drawing/2014/main" id="{2AEA17B3-1A58-426B-813F-8E32A02F94F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0683" y="3980391"/>
            <a:ext cx="3028507" cy="238107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45" name="Rectangle 178">
            <a:extLst>
              <a:ext uri="{FF2B5EF4-FFF2-40B4-BE49-F238E27FC236}">
                <a16:creationId xmlns:a16="http://schemas.microsoft.com/office/drawing/2014/main" id="{F9C573FA-BAC0-4D45-9AE6-85E540C864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0683" y="4229094"/>
            <a:ext cx="302850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6" name="Group 51">
            <a:extLst>
              <a:ext uri="{FF2B5EF4-FFF2-40B4-BE49-F238E27FC236}">
                <a16:creationId xmlns:a16="http://schemas.microsoft.com/office/drawing/2014/main" id="{56230BE4-CA67-4592-98AC-CCF3E46ABE80}"/>
              </a:ext>
            </a:extLst>
          </p:cNvPr>
          <p:cNvGrpSpPr/>
          <p:nvPr/>
        </p:nvGrpSpPr>
        <p:grpSpPr>
          <a:xfrm>
            <a:off x="3631114" y="4020089"/>
            <a:ext cx="2948676" cy="2092549"/>
            <a:chOff x="3626312" y="3859675"/>
            <a:chExt cx="2948676" cy="2092549"/>
          </a:xfrm>
          <a:solidFill>
            <a:srgbClr val="050153"/>
          </a:solidFill>
        </p:grpSpPr>
        <p:sp>
          <p:nvSpPr>
            <p:cNvPr id="47" name="Rectangle 181">
              <a:extLst>
                <a:ext uri="{FF2B5EF4-FFF2-40B4-BE49-F238E27FC236}">
                  <a16:creationId xmlns:a16="http://schemas.microsoft.com/office/drawing/2014/main" id="{06791502-7ABE-4392-B6C2-C9FC07543B3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26312" y="3859675"/>
              <a:ext cx="2926080" cy="253525"/>
            </a:xfrm>
            <a:prstGeom prst="rect">
              <a:avLst/>
            </a:prstGeom>
            <a:grpFill/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48" name="Rectangle 178">
              <a:extLst>
                <a:ext uri="{FF2B5EF4-FFF2-40B4-BE49-F238E27FC236}">
                  <a16:creationId xmlns:a16="http://schemas.microsoft.com/office/drawing/2014/main" id="{CF9B6BC7-D3D0-4077-967C-93E56F507F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48908" y="4196586"/>
              <a:ext cx="2926080" cy="1755638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9" name="Rectangle 178">
            <a:extLst>
              <a:ext uri="{FF2B5EF4-FFF2-40B4-BE49-F238E27FC236}">
                <a16:creationId xmlns:a16="http://schemas.microsoft.com/office/drawing/2014/main" id="{05FDB6BF-C95E-4EA8-B276-658BFEABB47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2321" y="4307636"/>
            <a:ext cx="278327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US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Rectangle 186">
            <a:extLst>
              <a:ext uri="{FF2B5EF4-FFF2-40B4-BE49-F238E27FC236}">
                <a16:creationId xmlns:a16="http://schemas.microsoft.com/office/drawing/2014/main" id="{F0DDFBFB-99C9-4667-B0F7-19F6958EC614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513727" y="1267116"/>
            <a:ext cx="647027" cy="238978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defTabSz="457200" font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21.SEP.19</a:t>
            </a:r>
          </a:p>
          <a:p>
            <a:pPr defTabSz="457200" font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Rectangle 186">
            <a:extLst>
              <a:ext uri="{FF2B5EF4-FFF2-40B4-BE49-F238E27FC236}">
                <a16:creationId xmlns:a16="http://schemas.microsoft.com/office/drawing/2014/main" id="{0E44A806-115D-4EF2-85D6-CD79B080FF44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513727" y="986407"/>
            <a:ext cx="647027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52" name="Rectangle 186">
            <a:extLst>
              <a:ext uri="{FF2B5EF4-FFF2-40B4-BE49-F238E27FC236}">
                <a16:creationId xmlns:a16="http://schemas.microsoft.com/office/drawing/2014/main" id="{963BAF3A-8B50-405D-A73A-956E710BB543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198882" y="986407"/>
            <a:ext cx="578312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53" name="Rectangle 6">
            <a:extLst>
              <a:ext uri="{FF2B5EF4-FFF2-40B4-BE49-F238E27FC236}">
                <a16:creationId xmlns:a16="http://schemas.microsoft.com/office/drawing/2014/main" id="{C31D691D-5C13-4F7C-B96A-AD892F2C6F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183998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A9670599-206D-4B7B-B91A-216D62248A1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2320355" y="4046350"/>
            <a:ext cx="453231" cy="1634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90%</a:t>
            </a:r>
          </a:p>
        </p:txBody>
      </p:sp>
      <p:sp>
        <p:nvSpPr>
          <p:cNvPr id="55" name="Rectangle 178">
            <a:extLst>
              <a:ext uri="{FF2B5EF4-FFF2-40B4-BE49-F238E27FC236}">
                <a16:creationId xmlns:a16="http://schemas.microsoft.com/office/drawing/2014/main" id="{1798C2BA-01F9-48A6-A2D7-34F65518CE2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71694" y="4437120"/>
            <a:ext cx="2573845" cy="1755639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6" name="2 Grupo">
            <a:extLst>
              <a:ext uri="{FF2B5EF4-FFF2-40B4-BE49-F238E27FC236}">
                <a16:creationId xmlns:a16="http://schemas.microsoft.com/office/drawing/2014/main" id="{608626B9-B8FA-4F04-BD90-6CC2F53E1C85}"/>
              </a:ext>
            </a:extLst>
          </p:cNvPr>
          <p:cNvGrpSpPr/>
          <p:nvPr/>
        </p:nvGrpSpPr>
        <p:grpSpPr>
          <a:xfrm>
            <a:off x="7456611" y="6199194"/>
            <a:ext cx="1700032" cy="384758"/>
            <a:chOff x="7164287" y="6381328"/>
            <a:chExt cx="1404770" cy="360040"/>
          </a:xfrm>
        </p:grpSpPr>
        <p:sp>
          <p:nvSpPr>
            <p:cNvPr id="57" name="Rectángulo redondeado 31">
              <a:extLst>
                <a:ext uri="{FF2B5EF4-FFF2-40B4-BE49-F238E27FC236}">
                  <a16:creationId xmlns:a16="http://schemas.microsoft.com/office/drawing/2014/main" id="{74CAC3BB-3E97-4763-813D-1A90D5C83FA3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58" name="26 Elipse">
              <a:extLst>
                <a:ext uri="{FF2B5EF4-FFF2-40B4-BE49-F238E27FC236}">
                  <a16:creationId xmlns:a16="http://schemas.microsoft.com/office/drawing/2014/main" id="{98EF92A3-34D8-4F34-B5C8-C27C7CBEE48A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59" name="32 Elipse">
              <a:extLst>
                <a:ext uri="{FF2B5EF4-FFF2-40B4-BE49-F238E27FC236}">
                  <a16:creationId xmlns:a16="http://schemas.microsoft.com/office/drawing/2014/main" id="{C8D0B8BB-FCF7-4A46-8790-EF42AACCB8BC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0" name="1 Rectángulo">
              <a:extLst>
                <a:ext uri="{FF2B5EF4-FFF2-40B4-BE49-F238E27FC236}">
                  <a16:creationId xmlns:a16="http://schemas.microsoft.com/office/drawing/2014/main" id="{7E80DC97-9572-4A82-A4AC-D185097138D1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1" name="34 Rectángulo">
              <a:extLst>
                <a:ext uri="{FF2B5EF4-FFF2-40B4-BE49-F238E27FC236}">
                  <a16:creationId xmlns:a16="http://schemas.microsoft.com/office/drawing/2014/main" id="{AF4DC34E-551A-4993-9ADD-D70C3714D87E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62" name="149 Extracto">
            <a:extLst>
              <a:ext uri="{FF2B5EF4-FFF2-40B4-BE49-F238E27FC236}">
                <a16:creationId xmlns:a16="http://schemas.microsoft.com/office/drawing/2014/main" id="{0BE329C8-607C-4D79-8DFA-E1A8048EC9E7}"/>
              </a:ext>
            </a:extLst>
          </p:cNvPr>
          <p:cNvSpPr/>
          <p:nvPr/>
        </p:nvSpPr>
        <p:spPr>
          <a:xfrm>
            <a:off x="7666296" y="637024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63" name="150 Proceso">
            <a:extLst>
              <a:ext uri="{FF2B5EF4-FFF2-40B4-BE49-F238E27FC236}">
                <a16:creationId xmlns:a16="http://schemas.microsoft.com/office/drawing/2014/main" id="{97E7DC6D-4EAA-448C-A0D4-F7D609FB40DC}"/>
              </a:ext>
            </a:extLst>
          </p:cNvPr>
          <p:cNvSpPr/>
          <p:nvPr/>
        </p:nvSpPr>
        <p:spPr>
          <a:xfrm>
            <a:off x="8011583" y="6376833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64" name="26 Elipse">
            <a:extLst>
              <a:ext uri="{FF2B5EF4-FFF2-40B4-BE49-F238E27FC236}">
                <a16:creationId xmlns:a16="http://schemas.microsoft.com/office/drawing/2014/main" id="{DE1F19F3-6358-4493-B59A-76DF706EEC99}"/>
              </a:ext>
            </a:extLst>
          </p:cNvPr>
          <p:cNvSpPr/>
          <p:nvPr/>
        </p:nvSpPr>
        <p:spPr>
          <a:xfrm>
            <a:off x="2749183" y="4035035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65" name="26 Elipse">
            <a:extLst>
              <a:ext uri="{FF2B5EF4-FFF2-40B4-BE49-F238E27FC236}">
                <a16:creationId xmlns:a16="http://schemas.microsoft.com/office/drawing/2014/main" id="{22632A5B-0FF7-4FD7-AA09-349108EE9C2E}"/>
              </a:ext>
            </a:extLst>
          </p:cNvPr>
          <p:cNvSpPr/>
          <p:nvPr/>
        </p:nvSpPr>
        <p:spPr>
          <a:xfrm>
            <a:off x="8968371" y="1338366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66" name="Rectangle 186">
            <a:extLst>
              <a:ext uri="{FF2B5EF4-FFF2-40B4-BE49-F238E27FC236}">
                <a16:creationId xmlns:a16="http://schemas.microsoft.com/office/drawing/2014/main" id="{8EF0602C-4D76-4BF6-A960-2E823220D5B2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171423" y="1267116"/>
            <a:ext cx="647027" cy="238978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defTabSz="457200" font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100 %</a:t>
            </a:r>
          </a:p>
          <a:p>
            <a:pPr defTabSz="457200" font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B0F6BB20-9425-4760-88AD-1747425CCE4B}"/>
              </a:ext>
            </a:extLst>
          </p:cNvPr>
          <p:cNvSpPr/>
          <p:nvPr/>
        </p:nvSpPr>
        <p:spPr>
          <a:xfrm>
            <a:off x="376321" y="4437120"/>
            <a:ext cx="2798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ctr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O" sz="1000" dirty="0">
                <a:solidFill>
                  <a:srgbClr val="000000"/>
                </a:solidFill>
                <a:latin typeface="Verdana"/>
                <a:ea typeface="Verdana"/>
                <a:cs typeface="Verdana"/>
              </a:rPr>
              <a:t>Falta el pago del 10% sobre liquidación. </a:t>
            </a:r>
          </a:p>
          <a:p>
            <a:pPr marL="171450" indent="-171450" fontAlgn="ctr"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es-CO" sz="1000" dirty="0">
              <a:solidFill>
                <a:srgbClr val="00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68" name="Imagen 67">
            <a:extLst>
              <a:ext uri="{FF2B5EF4-FFF2-40B4-BE49-F238E27FC236}">
                <a16:creationId xmlns:a16="http://schemas.microsoft.com/office/drawing/2014/main" id="{AFCE2769-9C14-4092-AC16-D91EDFFCD9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5584" y="1711329"/>
            <a:ext cx="2547514" cy="110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SmdU7hW0yJ1y01NNnidg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312</Words>
  <Application>Microsoft Office PowerPoint</Application>
  <PresentationFormat>Panorámica</PresentationFormat>
  <Paragraphs>73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83</cp:revision>
  <cp:lastPrinted>2019-10-29T22:15:30Z</cp:lastPrinted>
  <dcterms:created xsi:type="dcterms:W3CDTF">2019-06-28T15:32:40Z</dcterms:created>
  <dcterms:modified xsi:type="dcterms:W3CDTF">2020-04-14T01:08:12Z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